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18"/>
  </p:notesMasterIdLst>
  <p:handoutMasterIdLst>
    <p:handoutMasterId r:id="rId19"/>
  </p:handoutMasterIdLst>
  <p:sldIdLst>
    <p:sldId id="1706" r:id="rId6"/>
    <p:sldId id="1605" r:id="rId7"/>
    <p:sldId id="4367" r:id="rId8"/>
    <p:sldId id="4368" r:id="rId9"/>
    <p:sldId id="4370" r:id="rId10"/>
    <p:sldId id="4371" r:id="rId11"/>
    <p:sldId id="4372" r:id="rId12"/>
    <p:sldId id="4373" r:id="rId13"/>
    <p:sldId id="4375" r:id="rId14"/>
    <p:sldId id="265" r:id="rId15"/>
    <p:sldId id="261" r:id="rId16"/>
    <p:sldId id="260" r:id="rId1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body" id="{FDED6B1A-FDAA-3B42-88BA-7D529264105A}">
          <p14:sldIdLst>
            <p14:sldId id="4367"/>
            <p14:sldId id="4368"/>
            <p14:sldId id="4370"/>
            <p14:sldId id="4371"/>
            <p14:sldId id="4372"/>
            <p14:sldId id="4373"/>
            <p14:sldId id="4375"/>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8448" autoAdjust="0"/>
    <p:restoredTop sz="64617" autoAdjust="0"/>
  </p:normalViewPr>
  <p:slideViewPr>
    <p:cSldViewPr snapToGrid="0">
      <p:cViewPr varScale="1">
        <p:scale>
          <a:sx n="93" d="100"/>
          <a:sy n="93" d="100"/>
        </p:scale>
        <p:origin x="1872" y="208"/>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98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12/18/19 5:49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12/18/19 5:49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unit, you’ll learn how to create server-side web apps that allow users to sign in and grant the app permissions to act on the user’s behalf. Once the user has authenticated and granted the app consent to act on their behalf, the web application will use data returned from Microsoft Graph by using the OAuth 2.0 auth code grant flow.</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12/18/19 5:58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12/18/19 5:49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0206840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12/18/19 5:49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12/18/19 5:49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12/18/19 5:49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section we’ll look at Web apps that sign-in users &amp; call APIs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12/18/19 5:49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398667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authentication enables your web app to access limited profile information and customize the experience offered to users. Web apps authenticate a user in a web browser. In this scenario, the web application directs the user to sign in to Microsoft identity. Microsoft identity returns a sign-in response through the user’s browser, which contains claims about the user in a identity token.</a:t>
            </a:r>
          </a:p>
          <a:p>
            <a:endParaRPr lang="en-US" dirty="0"/>
          </a:p>
          <a:p>
            <a:r>
              <a:rPr lang="en-US" dirty="0"/>
              <a:t>As a second phase you can also enable your application to call web APIs on behalf of the signed-in user.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12/18/19 5:59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564115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OAuth 2.0 authorization code grant flow is common when websites or custom applications leverage Azure AD as a federated authentication provider. When the application needs a user to sign in, or needs an access token to act on their behalf, it redirects the user over to Azure AD’s authorization endpoint to authenticate. The user signs in using their email and password and in turn Azure AD redirects the user upon a successful sign-in back to a specific URL in the app.</a:t>
            </a:r>
          </a:p>
          <a:p>
            <a:endParaRPr lang="en-US" dirty="0"/>
          </a:p>
          <a:p>
            <a:r>
              <a:rPr lang="en-US" dirty="0"/>
              <a:t>When Azure AD redirects the user back to the web app, it includes an authorization code. The authorization code is an encoded string that only Azure AD can read. The web app takes this authorization code, which is valid for a short time, and includes it in a request to the Azure AD token endpoint.</a:t>
            </a:r>
          </a:p>
          <a:p>
            <a:endParaRPr lang="en-US" dirty="0"/>
          </a:p>
          <a:p>
            <a:r>
              <a:rPr lang="en-US" dirty="0"/>
              <a:t>In addition to the authorization code, the request to the token endpoint includes a `</a:t>
            </a:r>
            <a:r>
              <a:rPr lang="en-US" dirty="0" err="1"/>
              <a:t>grant_type</a:t>
            </a:r>
            <a:r>
              <a:rPr lang="en-US" dirty="0"/>
              <a:t>` parameter that tells the endpoint it's exchanging the authorization code to obtain the access token on your behalf.</a:t>
            </a:r>
          </a:p>
          <a:p>
            <a:endParaRPr lang="en-US" dirty="0"/>
          </a:p>
          <a:p>
            <a:r>
              <a:rPr lang="en-US" dirty="0"/>
              <a:t>A benefit of this grant flow is that the web app never sees your username and password. All authentication happens over on Azure AD and the application just gets the authorization code that’s a result of the sign-in process. This aspect to the auth code grant flow makes it very secure.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12/18/19 5:59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192730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for a web app to use Microsoft identity to enable users to authenticate and obtain access tokens for use with services such as Microsoft Graph, you must register a new app with Azure AD. This can be done using the Azure AD admin center https://</a:t>
            </a:r>
            <a:r>
              <a:rPr lang="en-US" dirty="0" err="1"/>
              <a:t>aad.portal.azure.com</a:t>
            </a:r>
            <a:r>
              <a:rPr lang="en-US" dirty="0"/>
              <a:t>.</a:t>
            </a:r>
          </a:p>
          <a:p>
            <a:endParaRPr lang="en-US" dirty="0"/>
          </a:p>
          <a:p>
            <a:r>
              <a:rPr lang="en-US" dirty="0"/>
              <a:t>When registering the app in Azure AD, ensure the redirect URI of the app points to the callback URL of the web app. This URL must match the redirect URL provided by the app when the authentication process is started. The authorization code will be sent to this endpoint, which means you need to configure any authentication libraries and/or middleware to listen on this endpoint to receive the authorization code.</a:t>
            </a:r>
          </a:p>
          <a:p>
            <a:endParaRPr lang="en-US" dirty="0"/>
          </a:p>
          <a:p>
            <a:r>
              <a:rPr lang="en-US" dirty="0"/>
              <a:t>A sign-out URL should also be specified so the authentication libraries and/or middleware deletes any cached tokens or other data that are only needed for signed in users.</a:t>
            </a:r>
          </a:p>
          <a:p>
            <a:endParaRPr lang="en-US" dirty="0"/>
          </a:p>
          <a:p>
            <a:r>
              <a:rPr lang="en-US" dirty="0"/>
              <a:t>The web app will also need a client secret to sign in with Azure AD to exchange the authorization code for an access token.</a:t>
            </a:r>
          </a:p>
          <a:p>
            <a:endParaRPr lang="en-US" dirty="0"/>
          </a:p>
          <a:p>
            <a:r>
              <a:rPr lang="en-US" dirty="0"/>
              <a:t>There are three things you'll need from the Azure AD app registration:</a:t>
            </a:r>
          </a:p>
          <a:p>
            <a:endParaRPr lang="en-US" dirty="0"/>
          </a:p>
          <a:p>
            <a:r>
              <a:rPr lang="en-US" dirty="0"/>
              <a:t>- **Tenant ID**: ID of your Azure AD directory</a:t>
            </a:r>
          </a:p>
          <a:p>
            <a:r>
              <a:rPr lang="en-US" dirty="0"/>
              <a:t>- **Client ID**: unique auto-generated ID of the app (*this is also referred to as the application ID*)</a:t>
            </a:r>
          </a:p>
          <a:p>
            <a:r>
              <a:rPr lang="en-US" dirty="0"/>
              <a:t>- **Client secret**: secret you created during app registration</a:t>
            </a:r>
          </a:p>
          <a:p>
            <a:endParaRPr lang="en-US" dirty="0"/>
          </a:p>
          <a:p>
            <a:r>
              <a:rPr lang="en-US" dirty="0"/>
              <a:t>&gt; [!NOTE]</a:t>
            </a:r>
          </a:p>
          <a:p>
            <a:r>
              <a:rPr lang="en-US" dirty="0"/>
              <a:t>&gt; While a secret key is used here for purposes of simplicity, Microsoft recommends production apps use certificates with the OAuth 2.0 authorization code grant flow.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12/18/19 6:00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405373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web app startup process to configure the support for signing-in with Azure AD and obtaining an ID token.</a:t>
            </a:r>
          </a:p>
          <a:p>
            <a:endParaRPr lang="en-US" dirty="0"/>
          </a:p>
          <a:p>
            <a:r>
              <a:rPr lang="en-US" dirty="0"/>
              <a:t>In an ASP.NET Core web application, add code to the `</a:t>
            </a:r>
            <a:r>
              <a:rPr lang="en-US" dirty="0" err="1"/>
              <a:t>ConfigureServices</a:t>
            </a:r>
            <a:r>
              <a:rPr lang="en-US" dirty="0"/>
              <a:t>()` method that will complete the Azure AD configuration by doing the following steps:</a:t>
            </a:r>
          </a:p>
          <a:p>
            <a:endParaRPr lang="en-US" dirty="0"/>
          </a:p>
          <a:p>
            <a:r>
              <a:rPr lang="en-US" dirty="0"/>
              <a:t>- Set the authority for Azure AD to be the OAuth 2.0 Azure AD endpoint</a:t>
            </a:r>
          </a:p>
          <a:p>
            <a:r>
              <a:rPr lang="en-US" dirty="0"/>
              <a:t>- Request both an authorization code and ID token when the user signs in</a:t>
            </a:r>
          </a:p>
          <a:p>
            <a:r>
              <a:rPr lang="en-US" dirty="0"/>
              <a:t>- Associate the user's name property in ASP.NET to the **</a:t>
            </a:r>
            <a:r>
              <a:rPr lang="en-US" dirty="0" err="1"/>
              <a:t>preferred_username</a:t>
            </a:r>
            <a:r>
              <a:rPr lang="en-US" dirty="0"/>
              <a:t>** claim returned in the ID token</a:t>
            </a:r>
          </a:p>
          <a:p>
            <a:r>
              <a:rPr lang="en-US" dirty="0"/>
              <a:t>- Create a callback when the authorization code is received to add all claims from the ID token to the current signed-in user's claims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12/18/19 6:01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020030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sign-in process is handled by redirecting the user to the Azure AD sign-in page. This is set by default for you when you create a new ASP.NET Core web application.</a:t>
            </a:r>
          </a:p>
          <a:p>
            <a:endParaRPr lang="en-US" dirty="0"/>
          </a:p>
          <a:p>
            <a:r>
              <a:rPr lang="en-US" dirty="0"/>
              <a:t>The sign-in process uses the values from the **</a:t>
            </a:r>
            <a:r>
              <a:rPr lang="en-US" dirty="0" err="1"/>
              <a:t>appsettings.json</a:t>
            </a:r>
            <a:r>
              <a:rPr lang="en-US" dirty="0"/>
              <a:t>** file and the configuration defined in the previous setup to create the Azure AD URL to send the user to. This URL specifies things like the Azure AD application's ID, the tenant ID, and the scopes required by the web application.</a:t>
            </a:r>
          </a:p>
          <a:p>
            <a:endParaRPr lang="en-US" dirty="0"/>
          </a:p>
          <a:p>
            <a:r>
              <a:rPr lang="en-US" dirty="0"/>
              <a:t>When a user signs-in to Azure AD and is redirected back to the web application, the web app can use the MSAL.NET library to obtain an access token:</a:t>
            </a:r>
          </a:p>
          <a:p>
            <a:endParaRPr lang="en-US" dirty="0"/>
          </a:p>
          <a:p>
            <a:r>
              <a:rPr lang="en-US" dirty="0"/>
              <a:t>The account is retrieved from the currently signed-in user. The token can then be used to call a secured endpoint.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12/18/19 6:02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652002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The last part of the process is to use the access code in a request to a secured endpoint.</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One way to do this is to create an instance of the Microsoft Graph client and add it as a singleton to ASP.NET Core's dependency injection system:</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The instance of the service can then be used from a controller within the web application: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12/18/19 6:02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5462448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9.sv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6924490" cy="1828800"/>
          </a:xfrm>
        </p:spPr>
        <p:txBody>
          <a:bodyPr/>
          <a:lstStyle/>
          <a:p>
            <a:r>
              <a:rPr lang="en-US" dirty="0"/>
              <a:t>Web apps that</a:t>
            </a:r>
            <a:br>
              <a:rPr lang="en-US" dirty="0"/>
            </a:br>
            <a:r>
              <a:rPr lang="en-US" dirty="0"/>
              <a:t>sign in users &amp; call </a:t>
            </a:r>
            <a:br>
              <a:rPr lang="en-US" dirty="0"/>
            </a:br>
            <a:r>
              <a:rPr lang="en-US" dirty="0"/>
              <a:t>APIs</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Single Page Apps (SPAs)</a:t>
            </a:r>
          </a:p>
          <a:p>
            <a:pPr>
              <a:spcBef>
                <a:spcPts val="1200"/>
              </a:spcBef>
            </a:pPr>
            <a:endParaRPr lang="en-US" sz="2000" dirty="0"/>
          </a:p>
          <a:p>
            <a:pPr>
              <a:spcBef>
                <a:spcPts val="1200"/>
              </a:spcBef>
            </a:pPr>
            <a:r>
              <a:rPr lang="en-US" sz="2000" dirty="0"/>
              <a:t>Web Apps that call APIs</a:t>
            </a:r>
          </a:p>
          <a:p>
            <a:pPr lvl="1">
              <a:spcBef>
                <a:spcPts val="1200"/>
              </a:spcBef>
            </a:pPr>
            <a:r>
              <a:rPr lang="en-US" sz="2000" dirty="0"/>
              <a:t>OAuth 2.0 authorization code grant flow</a:t>
            </a:r>
          </a:p>
          <a:p>
            <a:pPr lvl="1">
              <a:spcBef>
                <a:spcPts val="1200"/>
              </a:spcBef>
            </a:pPr>
            <a:r>
              <a:rPr lang="en-US" sz="2000" dirty="0"/>
              <a:t>Azure AD app registration</a:t>
            </a:r>
          </a:p>
          <a:p>
            <a:pPr lvl="1">
              <a:spcBef>
                <a:spcPts val="1200"/>
              </a:spcBef>
            </a:pPr>
            <a:r>
              <a:rPr lang="en-US" sz="2000" dirty="0"/>
              <a:t>MSAL &amp; code configuration</a:t>
            </a:r>
          </a:p>
          <a:p>
            <a:pPr lvl="1">
              <a:spcBef>
                <a:spcPts val="1200"/>
              </a:spcBef>
            </a:pPr>
            <a:r>
              <a:rPr lang="en-US" sz="2000" dirty="0"/>
              <a:t>Sign-in &amp; obtain access token</a:t>
            </a:r>
          </a:p>
          <a:p>
            <a:pPr lvl="1">
              <a:spcBef>
                <a:spcPts val="1200"/>
              </a:spcBef>
            </a:pPr>
            <a:r>
              <a:rPr lang="en-US" sz="2000" dirty="0"/>
              <a:t>Call APIs</a:t>
            </a:r>
          </a:p>
          <a:p>
            <a:pPr>
              <a:spcBef>
                <a:spcPts val="1200"/>
              </a:spcBef>
            </a:pPr>
            <a:endParaRPr lang="en-US" sz="2000" dirty="0"/>
          </a:p>
          <a:p>
            <a:pPr>
              <a:spcBef>
                <a:spcPts val="1200"/>
              </a:spcBef>
            </a:pPr>
            <a:r>
              <a:rPr lang="en-US" sz="2000" dirty="0"/>
              <a:t>Daemon / Service Apps</a:t>
            </a:r>
          </a:p>
          <a:p>
            <a:pPr>
              <a:spcBef>
                <a:spcPts val="1200"/>
              </a:spcBef>
            </a:pPr>
            <a:endParaRPr lang="en-US" sz="2000" dirty="0"/>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p:txBody>
          <a:bodyPr/>
          <a:lstStyle/>
          <a:p>
            <a:r>
              <a:rPr lang="en-US" dirty="0"/>
              <a:t>Web apps that sign-in users &amp; call APIs</a:t>
            </a:r>
          </a:p>
        </p:txBody>
      </p:sp>
    </p:spTree>
    <p:extLst>
      <p:ext uri="{BB962C8B-B14F-4D97-AF65-F5344CB8AC3E}">
        <p14:creationId xmlns:p14="http://schemas.microsoft.com/office/powerpoint/2010/main" val="64702896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70C680-896D-7F48-AC93-7B7F9D1CE859}"/>
              </a:ext>
            </a:extLst>
          </p:cNvPr>
          <p:cNvSpPr>
            <a:spLocks noGrp="1"/>
          </p:cNvSpPr>
          <p:nvPr>
            <p:ph type="title"/>
          </p:nvPr>
        </p:nvSpPr>
        <p:spPr/>
        <p:txBody>
          <a:bodyPr/>
          <a:lstStyle/>
          <a:p>
            <a:r>
              <a:rPr lang="en-US" dirty="0"/>
              <a:t>Web apps that sign-in users &amp; call APIs</a:t>
            </a:r>
          </a:p>
        </p:txBody>
      </p:sp>
      <p:sp>
        <p:nvSpPr>
          <p:cNvPr id="4" name="Text Placeholder 3">
            <a:extLst>
              <a:ext uri="{FF2B5EF4-FFF2-40B4-BE49-F238E27FC236}">
                <a16:creationId xmlns:a16="http://schemas.microsoft.com/office/drawing/2014/main" id="{315BDA36-19B8-044A-8256-978B705BAD8C}"/>
              </a:ext>
            </a:extLst>
          </p:cNvPr>
          <p:cNvSpPr>
            <a:spLocks noGrp="1"/>
          </p:cNvSpPr>
          <p:nvPr>
            <p:ph type="body" sz="quarter" idx="10"/>
          </p:nvPr>
        </p:nvSpPr>
        <p:spPr>
          <a:xfrm>
            <a:off x="465138" y="1919804"/>
            <a:ext cx="11533187" cy="3631763"/>
          </a:xfrm>
        </p:spPr>
        <p:txBody>
          <a:bodyPr/>
          <a:lstStyle/>
          <a:p>
            <a:r>
              <a:rPr lang="en-US" dirty="0"/>
              <a:t>Adding authentication enables a web app access to limited profile details</a:t>
            </a:r>
          </a:p>
          <a:p>
            <a:r>
              <a:rPr lang="en-US" dirty="0"/>
              <a:t>	Name, email, unique ID</a:t>
            </a:r>
          </a:p>
          <a:p>
            <a:endParaRPr lang="en-US" dirty="0"/>
          </a:p>
          <a:p>
            <a:r>
              <a:rPr lang="en-US" dirty="0"/>
              <a:t>Users authenticate in a browser</a:t>
            </a:r>
          </a:p>
          <a:p>
            <a:endParaRPr lang="en-US" dirty="0"/>
          </a:p>
          <a:p>
            <a:r>
              <a:rPr lang="en-US" dirty="0"/>
              <a:t>Web app redirects users to Microsoft identity to sign-in</a:t>
            </a:r>
          </a:p>
          <a:p>
            <a:endParaRPr lang="en-US" dirty="0"/>
          </a:p>
          <a:p>
            <a:r>
              <a:rPr lang="en-US" dirty="0"/>
              <a:t>Microsoft identity redirects users back to web app with claims about the user in an Identity token</a:t>
            </a:r>
          </a:p>
          <a:p>
            <a:endParaRPr lang="en-US" dirty="0"/>
          </a:p>
          <a:p>
            <a:r>
              <a:rPr lang="en-US" dirty="0"/>
              <a:t>Web app can also obtain an access token from Microsoft identity to act on the user’s behalf</a:t>
            </a:r>
          </a:p>
        </p:txBody>
      </p:sp>
    </p:spTree>
    <p:extLst>
      <p:ext uri="{BB962C8B-B14F-4D97-AF65-F5344CB8AC3E}">
        <p14:creationId xmlns:p14="http://schemas.microsoft.com/office/powerpoint/2010/main" val="369225119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7816F-9B99-BA47-8DB1-EA0727F873E3}"/>
              </a:ext>
            </a:extLst>
          </p:cNvPr>
          <p:cNvSpPr>
            <a:spLocks noGrp="1"/>
          </p:cNvSpPr>
          <p:nvPr>
            <p:ph type="title"/>
          </p:nvPr>
        </p:nvSpPr>
        <p:spPr/>
        <p:txBody>
          <a:bodyPr/>
          <a:lstStyle/>
          <a:p>
            <a:r>
              <a:rPr lang="en-US" dirty="0"/>
              <a:t>OAuth 2.0 authorization code grant flow</a:t>
            </a:r>
          </a:p>
        </p:txBody>
      </p:sp>
      <p:pic>
        <p:nvPicPr>
          <p:cNvPr id="8" name="Graphic 7">
            <a:extLst>
              <a:ext uri="{FF2B5EF4-FFF2-40B4-BE49-F238E27FC236}">
                <a16:creationId xmlns:a16="http://schemas.microsoft.com/office/drawing/2014/main" id="{5564123D-170A-EB45-845B-548EEB58CE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85202" y="1371506"/>
            <a:ext cx="8693057" cy="5447845"/>
          </a:xfrm>
          <a:prstGeom prst="rect">
            <a:avLst/>
          </a:prstGeom>
        </p:spPr>
      </p:pic>
    </p:spTree>
    <p:extLst>
      <p:ext uri="{BB962C8B-B14F-4D97-AF65-F5344CB8AC3E}">
        <p14:creationId xmlns:p14="http://schemas.microsoft.com/office/powerpoint/2010/main" val="368615444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06AAE-BBDA-314E-A6B9-AB57DD4D2A85}"/>
              </a:ext>
            </a:extLst>
          </p:cNvPr>
          <p:cNvSpPr>
            <a:spLocks noGrp="1"/>
          </p:cNvSpPr>
          <p:nvPr>
            <p:ph type="title"/>
          </p:nvPr>
        </p:nvSpPr>
        <p:spPr/>
        <p:txBody>
          <a:bodyPr/>
          <a:lstStyle/>
          <a:p>
            <a:r>
              <a:rPr lang="en-US" dirty="0"/>
              <a:t>Azure AD app registration</a:t>
            </a:r>
          </a:p>
        </p:txBody>
      </p:sp>
      <p:sp>
        <p:nvSpPr>
          <p:cNvPr id="3" name="Text Placeholder 2">
            <a:extLst>
              <a:ext uri="{FF2B5EF4-FFF2-40B4-BE49-F238E27FC236}">
                <a16:creationId xmlns:a16="http://schemas.microsoft.com/office/drawing/2014/main" id="{6A46F36D-2DCA-B045-B5F0-47B81C5528FC}"/>
              </a:ext>
            </a:extLst>
          </p:cNvPr>
          <p:cNvSpPr>
            <a:spLocks noGrp="1"/>
          </p:cNvSpPr>
          <p:nvPr>
            <p:ph type="body" sz="quarter" idx="10"/>
          </p:nvPr>
        </p:nvSpPr>
        <p:spPr>
          <a:xfrm>
            <a:off x="465139" y="1846730"/>
            <a:ext cx="11533186" cy="4924425"/>
          </a:xfrm>
        </p:spPr>
        <p:txBody>
          <a:bodyPr/>
          <a:lstStyle/>
          <a:p>
            <a:r>
              <a:rPr lang="en-US" dirty="0"/>
              <a:t>Web apps must have an associated Azure AD app registration to support </a:t>
            </a:r>
            <a:br>
              <a:rPr lang="en-US" dirty="0"/>
            </a:br>
            <a:r>
              <a:rPr lang="en-US" dirty="0"/>
              <a:t>user sign-in &amp; obtain access token</a:t>
            </a:r>
          </a:p>
          <a:p>
            <a:endParaRPr lang="en-US" dirty="0"/>
          </a:p>
          <a:p>
            <a:r>
              <a:rPr lang="en-US" dirty="0"/>
              <a:t>Ensure Redirect URI &amp; Logout URL are set</a:t>
            </a:r>
          </a:p>
          <a:p>
            <a:endParaRPr lang="en-US" dirty="0"/>
          </a:p>
          <a:p>
            <a:r>
              <a:rPr lang="en-US" dirty="0"/>
              <a:t>Web app also needs a client secret</a:t>
            </a:r>
          </a:p>
          <a:p>
            <a:pPr marL="342900" indent="-342900">
              <a:buFont typeface="Arial" panose="020B0604020202020204" pitchFamily="34" charset="0"/>
              <a:buChar char="•"/>
            </a:pPr>
            <a:r>
              <a:rPr lang="en-US" dirty="0"/>
              <a:t>Used by app to authenticate when exchanging </a:t>
            </a:r>
            <a:br>
              <a:rPr lang="en-US" dirty="0"/>
            </a:br>
            <a:r>
              <a:rPr lang="en-US" dirty="0"/>
              <a:t>auth code for access token</a:t>
            </a:r>
          </a:p>
          <a:p>
            <a:pPr marL="342900" indent="-342900">
              <a:buFont typeface="Arial" panose="020B0604020202020204" pitchFamily="34" charset="0"/>
              <a:buChar char="•"/>
            </a:pPr>
            <a:endParaRPr lang="en-US" dirty="0"/>
          </a:p>
          <a:p>
            <a:r>
              <a:rPr lang="en-US" dirty="0"/>
              <a:t>After creating app, copy 3 values for use in MSAL </a:t>
            </a:r>
            <a:br>
              <a:rPr lang="en-US" dirty="0"/>
            </a:br>
            <a:r>
              <a:rPr lang="en-US" dirty="0"/>
              <a:t>&amp; code configuration:</a:t>
            </a:r>
          </a:p>
          <a:p>
            <a:pPr marL="342900" indent="-342900">
              <a:buFont typeface="Arial" panose="020B0604020202020204" pitchFamily="34" charset="0"/>
              <a:buChar char="•"/>
            </a:pPr>
            <a:r>
              <a:rPr lang="en-US" dirty="0"/>
              <a:t>Tenant ID</a:t>
            </a:r>
          </a:p>
          <a:p>
            <a:pPr marL="342900" indent="-342900">
              <a:buFont typeface="Arial" panose="020B0604020202020204" pitchFamily="34" charset="0"/>
              <a:buChar char="•"/>
            </a:pPr>
            <a:r>
              <a:rPr lang="en-US" dirty="0"/>
              <a:t>Client ID</a:t>
            </a:r>
          </a:p>
          <a:p>
            <a:pPr marL="342900" indent="-342900">
              <a:buFont typeface="Arial" panose="020B0604020202020204" pitchFamily="34" charset="0"/>
              <a:buChar char="•"/>
            </a:pPr>
            <a:r>
              <a:rPr lang="en-US" dirty="0"/>
              <a:t>Client secret / certificate (production apps)</a:t>
            </a:r>
          </a:p>
        </p:txBody>
      </p:sp>
      <p:pic>
        <p:nvPicPr>
          <p:cNvPr id="5" name="Picture 4">
            <a:extLst>
              <a:ext uri="{FF2B5EF4-FFF2-40B4-BE49-F238E27FC236}">
                <a16:creationId xmlns:a16="http://schemas.microsoft.com/office/drawing/2014/main" id="{D346D805-9240-004E-B223-6226F9660541}"/>
              </a:ext>
            </a:extLst>
          </p:cNvPr>
          <p:cNvPicPr>
            <a:picLocks noChangeAspect="1"/>
          </p:cNvPicPr>
          <p:nvPr/>
        </p:nvPicPr>
        <p:blipFill>
          <a:blip r:embed="rId3"/>
          <a:stretch>
            <a:fillRect/>
          </a:stretch>
        </p:blipFill>
        <p:spPr>
          <a:xfrm>
            <a:off x="6118225" y="2403475"/>
            <a:ext cx="5813749" cy="4340933"/>
          </a:xfrm>
          <a:prstGeom prst="rect">
            <a:avLst/>
          </a:prstGeom>
        </p:spPr>
      </p:pic>
    </p:spTree>
    <p:extLst>
      <p:ext uri="{BB962C8B-B14F-4D97-AF65-F5344CB8AC3E}">
        <p14:creationId xmlns:p14="http://schemas.microsoft.com/office/powerpoint/2010/main" val="40712402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0020F-A685-2A4B-95E3-BE44FE4305EE}"/>
              </a:ext>
            </a:extLst>
          </p:cNvPr>
          <p:cNvSpPr>
            <a:spLocks noGrp="1"/>
          </p:cNvSpPr>
          <p:nvPr>
            <p:ph type="title"/>
          </p:nvPr>
        </p:nvSpPr>
        <p:spPr/>
        <p:txBody>
          <a:bodyPr/>
          <a:lstStyle/>
          <a:p>
            <a:r>
              <a:rPr lang="en-US" dirty="0"/>
              <a:t>MSAL .NET Configuration</a:t>
            </a:r>
          </a:p>
        </p:txBody>
      </p:sp>
      <p:sp>
        <p:nvSpPr>
          <p:cNvPr id="7" name="Text Placeholder 6">
            <a:extLst>
              <a:ext uri="{FF2B5EF4-FFF2-40B4-BE49-F238E27FC236}">
                <a16:creationId xmlns:a16="http://schemas.microsoft.com/office/drawing/2014/main" id="{92EE8739-FBB6-B64F-A861-9D97C7EBFC43}"/>
              </a:ext>
            </a:extLst>
          </p:cNvPr>
          <p:cNvSpPr>
            <a:spLocks noGrp="1"/>
          </p:cNvSpPr>
          <p:nvPr>
            <p:ph type="body" sz="quarter" idx="10"/>
          </p:nvPr>
        </p:nvSpPr>
        <p:spPr>
          <a:xfrm>
            <a:off x="465138" y="1919804"/>
            <a:ext cx="11533187" cy="3354765"/>
          </a:xfrm>
        </p:spPr>
        <p:txBody>
          <a:bodyPr/>
          <a:lstStyle/>
          <a:p>
            <a:r>
              <a:rPr lang="en-US" dirty="0"/>
              <a:t>Configure any middleware and libraries that handle authentication within the application startup</a:t>
            </a:r>
          </a:p>
          <a:p>
            <a:endParaRPr lang="en-US" dirty="0"/>
          </a:p>
          <a:p>
            <a:r>
              <a:rPr lang="en-US" dirty="0"/>
              <a:t>In ASP.NET Core, this is done in the </a:t>
            </a:r>
            <a:r>
              <a:rPr lang="en-US" b="1" dirty="0" err="1"/>
              <a:t>Startup.cs</a:t>
            </a:r>
            <a:r>
              <a:rPr lang="en-US" b="1" dirty="0"/>
              <a:t> </a:t>
            </a:r>
            <a:r>
              <a:rPr lang="en-US" dirty="0"/>
              <a:t>file, specifically the </a:t>
            </a:r>
            <a:r>
              <a:rPr lang="en-US" dirty="0" err="1">
                <a:latin typeface="Courier New" panose="02070309020205020404" pitchFamily="49" charset="0"/>
                <a:cs typeface="Courier New" panose="02070309020205020404" pitchFamily="49" charset="0"/>
              </a:rPr>
              <a:t>ConfigureServices</a:t>
            </a:r>
            <a:r>
              <a:rPr lang="en-US" dirty="0">
                <a:latin typeface="Courier New" panose="02070309020205020404" pitchFamily="49" charset="0"/>
                <a:cs typeface="Courier New" panose="02070309020205020404" pitchFamily="49" charset="0"/>
              </a:rPr>
              <a:t>()</a:t>
            </a:r>
            <a:r>
              <a:rPr lang="en-US" dirty="0"/>
              <a:t> method</a:t>
            </a:r>
          </a:p>
          <a:p>
            <a:endParaRPr lang="en-US" dirty="0"/>
          </a:p>
          <a:p>
            <a:pPr marL="342900" indent="-342900">
              <a:buFont typeface="Arial" panose="020B0604020202020204" pitchFamily="34" charset="0"/>
              <a:buChar char="•"/>
            </a:pPr>
            <a:r>
              <a:rPr lang="en-US" dirty="0"/>
              <a:t>Configure the Open ID connect middleware to process the ID token:</a:t>
            </a:r>
          </a:p>
          <a:p>
            <a:pPr marL="571500" lvl="1" indent="-342900">
              <a:buFont typeface="Arial" panose="020B0604020202020204" pitchFamily="34" charset="0"/>
              <a:buChar char="•"/>
            </a:pPr>
            <a:r>
              <a:rPr lang="en-US" sz="2000" dirty="0"/>
              <a:t>Set the authority for Azure AD to the </a:t>
            </a:r>
            <a:r>
              <a:rPr lang="en-US" sz="2000" dirty="0" err="1"/>
              <a:t>Oauth</a:t>
            </a:r>
            <a:r>
              <a:rPr lang="en-US" sz="2000" dirty="0"/>
              <a:t> 2.0 Azure AD endpoint for the tenant where the Azure AD app was registered</a:t>
            </a:r>
          </a:p>
          <a:p>
            <a:pPr marL="571500" lvl="1" indent="-342900">
              <a:buFont typeface="Arial" panose="020B0604020202020204" pitchFamily="34" charset="0"/>
              <a:buChar char="•"/>
            </a:pPr>
            <a:r>
              <a:rPr lang="en-US" sz="2000" dirty="0"/>
              <a:t>Request an authorization code &amp; ID token when the user signs in</a:t>
            </a:r>
          </a:p>
          <a:p>
            <a:pPr marL="571500" lvl="1" indent="-342900">
              <a:buFont typeface="Arial" panose="020B0604020202020204" pitchFamily="34" charset="0"/>
              <a:buChar char="•"/>
            </a:pPr>
            <a:r>
              <a:rPr lang="en-US" sz="2000" dirty="0"/>
              <a:t>Associate the user’s name property in ASP.NET to the claim </a:t>
            </a:r>
            <a:r>
              <a:rPr lang="en-US" sz="2000" b="1" dirty="0" err="1"/>
              <a:t>preferred_username</a:t>
            </a:r>
            <a:r>
              <a:rPr lang="en-US" sz="2000" dirty="0"/>
              <a:t> returned in the ID token</a:t>
            </a:r>
          </a:p>
        </p:txBody>
      </p:sp>
    </p:spTree>
    <p:extLst>
      <p:ext uri="{BB962C8B-B14F-4D97-AF65-F5344CB8AC3E}">
        <p14:creationId xmlns:p14="http://schemas.microsoft.com/office/powerpoint/2010/main" val="411112586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5C58A-2256-6442-B62C-47AE246293AF}"/>
              </a:ext>
            </a:extLst>
          </p:cNvPr>
          <p:cNvSpPr>
            <a:spLocks noGrp="1"/>
          </p:cNvSpPr>
          <p:nvPr>
            <p:ph type="title"/>
          </p:nvPr>
        </p:nvSpPr>
        <p:spPr/>
        <p:txBody>
          <a:bodyPr/>
          <a:lstStyle/>
          <a:p>
            <a:r>
              <a:rPr lang="en-US" dirty="0"/>
              <a:t>User Sign-in &amp; acquiring an access token</a:t>
            </a:r>
          </a:p>
        </p:txBody>
      </p:sp>
      <p:sp>
        <p:nvSpPr>
          <p:cNvPr id="3" name="Text Placeholder 2">
            <a:extLst>
              <a:ext uri="{FF2B5EF4-FFF2-40B4-BE49-F238E27FC236}">
                <a16:creationId xmlns:a16="http://schemas.microsoft.com/office/drawing/2014/main" id="{1678446B-C2E2-F145-A23E-B8FDEEAEBA54}"/>
              </a:ext>
            </a:extLst>
          </p:cNvPr>
          <p:cNvSpPr>
            <a:spLocks noGrp="1"/>
          </p:cNvSpPr>
          <p:nvPr>
            <p:ph type="body" sz="quarter" idx="10"/>
          </p:nvPr>
        </p:nvSpPr>
        <p:spPr>
          <a:xfrm>
            <a:off x="465138" y="1919804"/>
            <a:ext cx="11533187" cy="4985980"/>
          </a:xfrm>
        </p:spPr>
        <p:txBody>
          <a:bodyPr/>
          <a:lstStyle/>
          <a:p>
            <a:r>
              <a:rPr lang="en-US" dirty="0"/>
              <a:t>Sign-in process handled by redirecting user to Azure AD sign-in page</a:t>
            </a:r>
          </a:p>
          <a:p>
            <a:endParaRPr lang="en-US" dirty="0"/>
          </a:p>
          <a:p>
            <a:r>
              <a:rPr lang="en-US" dirty="0"/>
              <a:t>The MSAL .NET SDK uses the </a:t>
            </a:r>
            <a:r>
              <a:rPr lang="en-US" b="1" dirty="0" err="1"/>
              <a:t>appsettings.json</a:t>
            </a:r>
            <a:r>
              <a:rPr lang="en-US" dirty="0"/>
              <a:t> to create the sign-in request</a:t>
            </a:r>
          </a:p>
          <a:p>
            <a:endParaRPr lang="en-US" dirty="0"/>
          </a:p>
          <a:p>
            <a:r>
              <a:rPr lang="en-US" dirty="0"/>
              <a:t>Upon successful sign-in, user is redirected back to the web app that can then request an access token</a:t>
            </a:r>
          </a:p>
          <a:p>
            <a:endParaRPr lang="en-US" dirty="0"/>
          </a:p>
          <a:p>
            <a:r>
              <a:rPr lang="en-US" dirty="0">
                <a:latin typeface="Courier New" panose="02070309020205020404" pitchFamily="49" charset="0"/>
                <a:cs typeface="Courier New" panose="02070309020205020404" pitchFamily="49" charset="0"/>
              </a:rPr>
              <a:t>var application = </a:t>
            </a:r>
            <a:r>
              <a:rPr lang="en-US" dirty="0" err="1">
                <a:latin typeface="Courier New" panose="02070309020205020404" pitchFamily="49" charset="0"/>
                <a:cs typeface="Courier New" panose="02070309020205020404" pitchFamily="49" charset="0"/>
              </a:rPr>
              <a:t>ConfidentialClientApplicationBuilder.Create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appSettings.ClientId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WithAuthority</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appSettings.Instance</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appSettings.TenantId</a:t>
            </a:r>
            <a:r>
              <a:rPr lang="en-US" dirty="0">
                <a:latin typeface="Courier New" panose="02070309020205020404" pitchFamily="49" charset="0"/>
                <a:cs typeface="Courier New" panose="02070309020205020404" pitchFamily="49" charset="0"/>
              </a:rPr>
              <a:t> +"/v2.0/")</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WithRedirectUri</a:t>
            </a:r>
            <a:r>
              <a:rPr lang="en-US" dirty="0">
                <a:latin typeface="Courier New" panose="02070309020205020404" pitchFamily="49" charset="0"/>
                <a:cs typeface="Courier New" panose="02070309020205020404" pitchFamily="49" charset="0"/>
              </a:rPr>
              <a:t>("https://localhost:5001" + </a:t>
            </a:r>
            <a:r>
              <a:rPr lang="en-US" dirty="0" err="1">
                <a:latin typeface="Courier New" panose="02070309020205020404" pitchFamily="49" charset="0"/>
                <a:cs typeface="Courier New" panose="02070309020205020404" pitchFamily="49" charset="0"/>
              </a:rPr>
              <a:t>appSettings.CallbackPath</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WithClientSecret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appSettings.ClientSecret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.Build();</a:t>
            </a:r>
          </a:p>
          <a:p>
            <a:r>
              <a:rPr lang="en-US" dirty="0">
                <a:latin typeface="Courier New" panose="02070309020205020404" pitchFamily="49" charset="0"/>
                <a:cs typeface="Courier New" panose="02070309020205020404" pitchFamily="49" charset="0"/>
              </a:rPr>
              <a:t>var </a:t>
            </a:r>
            <a:r>
              <a:rPr lang="en-US" dirty="0" err="1">
                <a:latin typeface="Courier New" panose="02070309020205020404" pitchFamily="49" charset="0"/>
                <a:cs typeface="Courier New" panose="02070309020205020404" pitchFamily="49" charset="0"/>
              </a:rPr>
              <a:t>accessToken</a:t>
            </a:r>
            <a:r>
              <a:rPr lang="en-US" dirty="0">
                <a:latin typeface="Courier New" panose="02070309020205020404" pitchFamily="49" charset="0"/>
                <a:cs typeface="Courier New" panose="02070309020205020404" pitchFamily="49" charset="0"/>
              </a:rPr>
              <a:t> = await </a:t>
            </a:r>
            <a:r>
              <a:rPr lang="en-US" dirty="0" err="1">
                <a:latin typeface="Courier New" panose="02070309020205020404" pitchFamily="49" charset="0"/>
                <a:cs typeface="Courier New" panose="02070309020205020404" pitchFamily="49" charset="0"/>
              </a:rPr>
              <a:t>application.AcquireTokenSilent</a:t>
            </a:r>
            <a:r>
              <a:rPr lang="en-US" dirty="0">
                <a:latin typeface="Courier New" panose="02070309020205020404" pitchFamily="49" charset="0"/>
                <a:cs typeface="Courier New" panose="02070309020205020404" pitchFamily="49" charset="0"/>
              </a:rPr>
              <a:t>(scopes, account).</a:t>
            </a:r>
            <a:r>
              <a:rPr lang="en-US" dirty="0" err="1">
                <a:latin typeface="Courier New" panose="02070309020205020404" pitchFamily="49" charset="0"/>
                <a:cs typeface="Courier New" panose="02070309020205020404" pitchFamily="49" charset="0"/>
              </a:rPr>
              <a:t>ExecuteAsync</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61756295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BC8D5-978B-D448-8A3B-8CC7480D7174}"/>
              </a:ext>
            </a:extLst>
          </p:cNvPr>
          <p:cNvSpPr>
            <a:spLocks noGrp="1"/>
          </p:cNvSpPr>
          <p:nvPr>
            <p:ph type="title"/>
          </p:nvPr>
        </p:nvSpPr>
        <p:spPr/>
        <p:txBody>
          <a:bodyPr/>
          <a:lstStyle/>
          <a:p>
            <a:r>
              <a:rPr lang="en-US" dirty="0"/>
              <a:t>Calling APIs – Microsoft Graph</a:t>
            </a:r>
          </a:p>
        </p:txBody>
      </p:sp>
      <p:sp>
        <p:nvSpPr>
          <p:cNvPr id="5" name="Text Placeholder 4">
            <a:extLst>
              <a:ext uri="{FF2B5EF4-FFF2-40B4-BE49-F238E27FC236}">
                <a16:creationId xmlns:a16="http://schemas.microsoft.com/office/drawing/2014/main" id="{E7CF86A9-90E9-C24A-BC86-EAF99F1C9184}"/>
              </a:ext>
            </a:extLst>
          </p:cNvPr>
          <p:cNvSpPr>
            <a:spLocks noGrp="1"/>
          </p:cNvSpPr>
          <p:nvPr>
            <p:ph type="body" sz="quarter" idx="10"/>
          </p:nvPr>
        </p:nvSpPr>
        <p:spPr>
          <a:xfrm>
            <a:off x="465138" y="1919804"/>
            <a:ext cx="11533187" cy="5047536"/>
          </a:xfrm>
        </p:spPr>
        <p:txBody>
          <a:bodyPr/>
          <a:lstStyle/>
          <a:p>
            <a:r>
              <a:rPr lang="en-US" dirty="0"/>
              <a:t>Last part of the process is to submit a request to the authenticated endpoint with the access token</a:t>
            </a:r>
          </a:p>
          <a:p>
            <a:endParaRPr lang="en-US" dirty="0"/>
          </a:p>
          <a:p>
            <a:r>
              <a:rPr lang="en-US" dirty="0"/>
              <a:t>When working with ASP.NET, it’s preferred to create an instance of the </a:t>
            </a:r>
            <a:br>
              <a:rPr lang="en-US" dirty="0"/>
            </a:br>
            <a:r>
              <a:rPr lang="en-US" dirty="0"/>
              <a:t>authenticated client in </a:t>
            </a:r>
            <a:r>
              <a:rPr lang="en-US" b="1" dirty="0" err="1"/>
              <a:t>Startup.cs</a:t>
            </a:r>
            <a:endParaRPr lang="en-US" b="1" dirty="0"/>
          </a:p>
          <a:p>
            <a:pPr marL="342900" indent="-342900">
              <a:buFont typeface="Arial" panose="020B0604020202020204" pitchFamily="34" charset="0"/>
              <a:buChar char="•"/>
            </a:pPr>
            <a:r>
              <a:rPr lang="en-US" dirty="0"/>
              <a:t>Add it as a singleton to ASP.NET’s dependency injection</a:t>
            </a:r>
          </a:p>
          <a:p>
            <a:pPr marL="342900" indent="-342900">
              <a:buFont typeface="Arial" panose="020B0604020202020204" pitchFamily="34" charset="0"/>
              <a:buChar char="•"/>
            </a:pPr>
            <a:endParaRPr lang="en-US" dirty="0"/>
          </a:p>
          <a:p>
            <a:r>
              <a:rPr lang="en-US" dirty="0">
                <a:latin typeface="Courier New" panose="02070309020205020404" pitchFamily="49" charset="0"/>
                <a:cs typeface="Courier New" panose="02070309020205020404" pitchFamily="49" charset="0"/>
              </a:rPr>
              <a:t>public </a:t>
            </a:r>
            <a:r>
              <a:rPr lang="en-US" dirty="0" err="1">
                <a:latin typeface="Courier New" panose="02070309020205020404" pitchFamily="49" charset="0"/>
                <a:cs typeface="Courier New" panose="02070309020205020404" pitchFamily="49" charset="0"/>
              </a:rPr>
              <a:t>UserController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GraphServiceClient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graphServiceClient</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_</a:t>
            </a:r>
            <a:r>
              <a:rPr lang="en-US" dirty="0" err="1">
                <a:latin typeface="Courier New" panose="02070309020205020404" pitchFamily="49" charset="0"/>
                <a:cs typeface="Courier New" panose="02070309020205020404" pitchFamily="49" charset="0"/>
              </a:rPr>
              <a:t>graphServiceClient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graphServiceClient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public async Task&lt;</a:t>
            </a:r>
            <a:r>
              <a:rPr lang="en-US" dirty="0" err="1">
                <a:latin typeface="Courier New" panose="02070309020205020404" pitchFamily="49" charset="0"/>
                <a:cs typeface="Courier New" panose="02070309020205020404" pitchFamily="49" charset="0"/>
              </a:rPr>
              <a:t>IActionResult</a:t>
            </a:r>
            <a:r>
              <a:rPr lang="en-US" dirty="0">
                <a:latin typeface="Courier New" panose="02070309020205020404" pitchFamily="49" charset="0"/>
                <a:cs typeface="Courier New" panose="02070309020205020404" pitchFamily="49" charset="0"/>
              </a:rPr>
              <a:t>&gt; Index() {</a:t>
            </a:r>
          </a:p>
          <a:p>
            <a:r>
              <a:rPr lang="en-US" dirty="0">
                <a:latin typeface="Courier New" panose="02070309020205020404" pitchFamily="49" charset="0"/>
                <a:cs typeface="Courier New" panose="02070309020205020404" pitchFamily="49" charset="0"/>
              </a:rPr>
              <a:t>  var </a:t>
            </a:r>
            <a:r>
              <a:rPr lang="en-US" dirty="0" err="1">
                <a:latin typeface="Courier New" panose="02070309020205020404" pitchFamily="49" charset="0"/>
                <a:cs typeface="Courier New" panose="02070309020205020404" pitchFamily="49" charset="0"/>
              </a:rPr>
              <a:t>userRequest</a:t>
            </a:r>
            <a:r>
              <a:rPr lang="en-US" dirty="0">
                <a:latin typeface="Courier New" panose="02070309020205020404" pitchFamily="49" charset="0"/>
                <a:cs typeface="Courier New" panose="02070309020205020404" pitchFamily="49" charset="0"/>
              </a:rPr>
              <a:t> = this._</a:t>
            </a:r>
            <a:r>
              <a:rPr lang="en-US" dirty="0" err="1">
                <a:latin typeface="Courier New" panose="02070309020205020404" pitchFamily="49" charset="0"/>
                <a:cs typeface="Courier New" panose="02070309020205020404" pitchFamily="49" charset="0"/>
              </a:rPr>
              <a:t>graphServiceClient.Me.Request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var </a:t>
            </a:r>
            <a:r>
              <a:rPr lang="en-US" dirty="0" err="1">
                <a:latin typeface="Courier New" panose="02070309020205020404" pitchFamily="49" charset="0"/>
                <a:cs typeface="Courier New" panose="02070309020205020404" pitchFamily="49" charset="0"/>
              </a:rPr>
              <a:t>userResponse</a:t>
            </a:r>
            <a:r>
              <a:rPr lang="en-US" dirty="0">
                <a:latin typeface="Courier New" panose="02070309020205020404" pitchFamily="49" charset="0"/>
                <a:cs typeface="Courier New" panose="02070309020205020404" pitchFamily="49" charset="0"/>
              </a:rPr>
              <a:t> = await this._</a:t>
            </a:r>
            <a:r>
              <a:rPr lang="en-US" dirty="0" err="1">
                <a:latin typeface="Courier New" panose="02070309020205020404" pitchFamily="49" charset="0"/>
                <a:cs typeface="Courier New" panose="02070309020205020404" pitchFamily="49" charset="0"/>
              </a:rPr>
              <a:t>graphServiceClient.SendAsync</a:t>
            </a:r>
            <a:r>
              <a:rPr lang="en-US" dirty="0">
                <a:latin typeface="Courier New" panose="02070309020205020404" pitchFamily="49" charset="0"/>
                <a:cs typeface="Courier New" panose="02070309020205020404" pitchFamily="49" charset="0"/>
              </a:rPr>
              <a:t>(request);</a:t>
            </a:r>
          </a:p>
          <a:p>
            <a:r>
              <a:rPr lang="en-US" dirty="0">
                <a:latin typeface="Courier New" panose="02070309020205020404" pitchFamily="49" charset="0"/>
                <a:cs typeface="Courier New" panose="02070309020205020404" pitchFamily="49" charset="0"/>
              </a:rPr>
              <a:t>  return View(</a:t>
            </a:r>
            <a:r>
              <a:rPr lang="en-US" dirty="0" err="1">
                <a:latin typeface="Courier New" panose="02070309020205020404" pitchFamily="49" charset="0"/>
                <a:cs typeface="Courier New" panose="02070309020205020404" pitchFamily="49" charset="0"/>
              </a:rPr>
              <a:t>userResponse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676686013"/>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1EE5866-A3ED-447F-9386-F25EB407268F}">
  <ds:schemaRefs>
    <ds:schemaRef ds:uri="http://schemas.microsoft.com/sharepoint/v3/contenttype/forms"/>
  </ds:schemaRefs>
</ds:datastoreItem>
</file>

<file path=customXml/itemProps2.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1931</Words>
  <Application>Microsoft Macintosh PowerPoint</Application>
  <PresentationFormat>Custom</PresentationFormat>
  <Paragraphs>159</Paragraphs>
  <Slides>12</Slides>
  <Notes>12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12</vt:i4>
      </vt:variant>
    </vt:vector>
  </HeadingPairs>
  <TitlesOfParts>
    <vt:vector size="20" baseType="lpstr">
      <vt:lpstr>Arial</vt:lpstr>
      <vt:lpstr>Courier New</vt:lpstr>
      <vt:lpstr>Segoe UI</vt:lpstr>
      <vt:lpstr>Segoe UI Light</vt:lpstr>
      <vt:lpstr>Segoe UI Semibold</vt:lpstr>
      <vt:lpstr>Wingdings</vt:lpstr>
      <vt:lpstr>Office 365 PPT Template - 2017</vt:lpstr>
      <vt:lpstr>1_Office 365 PPT Template - 2017</vt:lpstr>
      <vt:lpstr>Web apps that sign in users &amp; call  APIs</vt:lpstr>
      <vt:lpstr>Overview</vt:lpstr>
      <vt:lpstr>Web apps that sign-in users &amp; call APIs</vt:lpstr>
      <vt:lpstr>Web apps that sign-in users &amp; call APIs</vt:lpstr>
      <vt:lpstr>OAuth 2.0 authorization code grant flow</vt:lpstr>
      <vt:lpstr>Azure AD app registration</vt:lpstr>
      <vt:lpstr>MSAL .NET Configuration</vt:lpstr>
      <vt:lpstr>User Sign-in &amp; acquiring an access token</vt:lpstr>
      <vt:lpstr>Calling APIs – Microsoft Graph</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2019-12-18T23:02:50Z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